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68" r:id="rId5"/>
    <p:sldId id="459" r:id="rId6"/>
    <p:sldId id="461" r:id="rId7"/>
    <p:sldId id="462" r:id="rId8"/>
    <p:sldId id="464" r:id="rId9"/>
    <p:sldId id="465" r:id="rId10"/>
    <p:sldId id="466" r:id="rId11"/>
    <p:sldId id="443" r:id="rId12"/>
    <p:sldId id="402" r:id="rId13"/>
    <p:sldId id="403" r:id="rId14"/>
    <p:sldId id="404" r:id="rId15"/>
    <p:sldId id="405" r:id="rId16"/>
    <p:sldId id="407" r:id="rId17"/>
    <p:sldId id="408" r:id="rId18"/>
    <p:sldId id="409" r:id="rId19"/>
    <p:sldId id="410" r:id="rId20"/>
    <p:sldId id="406" r:id="rId21"/>
    <p:sldId id="411" r:id="rId22"/>
    <p:sldId id="467" r:id="rId23"/>
    <p:sldId id="445" r:id="rId24"/>
    <p:sldId id="416" r:id="rId25"/>
    <p:sldId id="390" r:id="rId26"/>
    <p:sldId id="415" r:id="rId27"/>
    <p:sldId id="468"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2DDDE4-1242-47F6-8BB7-F370D548BCFE}" v="4" dt="2023-11-20T13:37:46.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81" autoAdjust="0"/>
    <p:restoredTop sz="94660"/>
  </p:normalViewPr>
  <p:slideViewPr>
    <p:cSldViewPr snapToGrid="0" showGuides="1">
      <p:cViewPr varScale="1">
        <p:scale>
          <a:sx n="102" d="100"/>
          <a:sy n="102" d="100"/>
        </p:scale>
        <p:origin x="149"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BF2DDDE4-1242-47F6-8BB7-F370D548BCFE}"/>
    <pc:docChg chg="custSel delSld modSld">
      <pc:chgData name="Stijn Weijermars" userId="2933e1d2-70ff-47b3-ad61-d61e32fda646" providerId="ADAL" clId="{BF2DDDE4-1242-47F6-8BB7-F370D548BCFE}" dt="2023-11-20T13:37:51.470" v="224" actId="20577"/>
      <pc:docMkLst>
        <pc:docMk/>
      </pc:docMkLst>
      <pc:sldChg chg="modSp mod">
        <pc:chgData name="Stijn Weijermars" userId="2933e1d2-70ff-47b3-ad61-d61e32fda646" providerId="ADAL" clId="{BF2DDDE4-1242-47F6-8BB7-F370D548BCFE}" dt="2023-11-20T13:37:51.470" v="224" actId="20577"/>
        <pc:sldMkLst>
          <pc:docMk/>
          <pc:sldMk cId="1431466494" sldId="390"/>
        </pc:sldMkLst>
        <pc:spChg chg="mod">
          <ac:chgData name="Stijn Weijermars" userId="2933e1d2-70ff-47b3-ad61-d61e32fda646" providerId="ADAL" clId="{BF2DDDE4-1242-47F6-8BB7-F370D548BCFE}" dt="2023-11-20T13:37:51.470" v="224" actId="20577"/>
          <ac:spMkLst>
            <pc:docMk/>
            <pc:sldMk cId="1431466494" sldId="390"/>
            <ac:spMk id="2" creationId="{00000000-0000-0000-0000-000000000000}"/>
          </ac:spMkLst>
        </pc:spChg>
      </pc:sldChg>
      <pc:sldChg chg="modSp mod">
        <pc:chgData name="Stijn Weijermars" userId="2933e1d2-70ff-47b3-ad61-d61e32fda646" providerId="ADAL" clId="{BF2DDDE4-1242-47F6-8BB7-F370D548BCFE}" dt="2023-11-20T09:57:03.255" v="1" actId="20577"/>
        <pc:sldMkLst>
          <pc:docMk/>
          <pc:sldMk cId="4213487157" sldId="459"/>
        </pc:sldMkLst>
        <pc:spChg chg="mod">
          <ac:chgData name="Stijn Weijermars" userId="2933e1d2-70ff-47b3-ad61-d61e32fda646" providerId="ADAL" clId="{BF2DDDE4-1242-47F6-8BB7-F370D548BCFE}" dt="2023-11-20T09:57:03.255" v="1" actId="20577"/>
          <ac:spMkLst>
            <pc:docMk/>
            <pc:sldMk cId="4213487157" sldId="459"/>
            <ac:spMk id="3" creationId="{CCA93AD6-598F-407E-B4D1-0DFF9E8E2988}"/>
          </ac:spMkLst>
        </pc:spChg>
      </pc:sldChg>
      <pc:sldChg chg="addSp modSp mod">
        <pc:chgData name="Stijn Weijermars" userId="2933e1d2-70ff-47b3-ad61-d61e32fda646" providerId="ADAL" clId="{BF2DDDE4-1242-47F6-8BB7-F370D548BCFE}" dt="2023-11-20T12:14:21.199" v="223" actId="14100"/>
        <pc:sldMkLst>
          <pc:docMk/>
          <pc:sldMk cId="1984413581" sldId="461"/>
        </pc:sldMkLst>
        <pc:spChg chg="add mod">
          <ac:chgData name="Stijn Weijermars" userId="2933e1d2-70ff-47b3-ad61-d61e32fda646" providerId="ADAL" clId="{BF2DDDE4-1242-47F6-8BB7-F370D548BCFE}" dt="2023-11-20T12:14:21.199" v="223" actId="14100"/>
          <ac:spMkLst>
            <pc:docMk/>
            <pc:sldMk cId="1984413581" sldId="461"/>
            <ac:spMk id="3" creationId="{8FF0DB8A-FAB7-C60F-0583-D068C60AE535}"/>
          </ac:spMkLst>
        </pc:spChg>
      </pc:sldChg>
      <pc:sldChg chg="addSp modSp mod">
        <pc:chgData name="Stijn Weijermars" userId="2933e1d2-70ff-47b3-ad61-d61e32fda646" providerId="ADAL" clId="{BF2DDDE4-1242-47F6-8BB7-F370D548BCFE}" dt="2023-11-20T10:12:59.414" v="218" actId="5793"/>
        <pc:sldMkLst>
          <pc:docMk/>
          <pc:sldMk cId="890586299" sldId="462"/>
        </pc:sldMkLst>
        <pc:spChg chg="add mod">
          <ac:chgData name="Stijn Weijermars" userId="2933e1d2-70ff-47b3-ad61-d61e32fda646" providerId="ADAL" clId="{BF2DDDE4-1242-47F6-8BB7-F370D548BCFE}" dt="2023-11-20T10:12:59.414" v="218" actId="5793"/>
          <ac:spMkLst>
            <pc:docMk/>
            <pc:sldMk cId="890586299" sldId="462"/>
            <ac:spMk id="3" creationId="{72E95136-D359-85E8-67D7-4814FF40D04D}"/>
          </ac:spMkLst>
        </pc:spChg>
        <pc:picChg chg="mod">
          <ac:chgData name="Stijn Weijermars" userId="2933e1d2-70ff-47b3-ad61-d61e32fda646" providerId="ADAL" clId="{BF2DDDE4-1242-47F6-8BB7-F370D548BCFE}" dt="2023-11-20T10:11:38.225" v="2" actId="14100"/>
          <ac:picMkLst>
            <pc:docMk/>
            <pc:sldMk cId="890586299" sldId="462"/>
            <ac:picMk id="6" creationId="{E2837C14-25A9-4EFE-8911-916A5FC47ED9}"/>
          </ac:picMkLst>
        </pc:picChg>
      </pc:sldChg>
      <pc:sldChg chg="addSp delSp modSp del mod">
        <pc:chgData name="Stijn Weijermars" userId="2933e1d2-70ff-47b3-ad61-d61e32fda646" providerId="ADAL" clId="{BF2DDDE4-1242-47F6-8BB7-F370D548BCFE}" dt="2023-11-20T10:13:04.052" v="219" actId="2696"/>
        <pc:sldMkLst>
          <pc:docMk/>
          <pc:sldMk cId="3390184885" sldId="463"/>
        </pc:sldMkLst>
        <pc:spChg chg="del mod">
          <ac:chgData name="Stijn Weijermars" userId="2933e1d2-70ff-47b3-ad61-d61e32fda646" providerId="ADAL" clId="{BF2DDDE4-1242-47F6-8BB7-F370D548BCFE}" dt="2023-11-20T10:12:45.671" v="215" actId="21"/>
          <ac:spMkLst>
            <pc:docMk/>
            <pc:sldMk cId="3390184885" sldId="463"/>
            <ac:spMk id="3" creationId="{9CA16BBA-9CF5-414F-9C17-842652EB83FD}"/>
          </ac:spMkLst>
        </pc:spChg>
        <pc:spChg chg="add mod">
          <ac:chgData name="Stijn Weijermars" userId="2933e1d2-70ff-47b3-ad61-d61e32fda646" providerId="ADAL" clId="{BF2DDDE4-1242-47F6-8BB7-F370D548BCFE}" dt="2023-11-20T10:12:45.671" v="215" actId="21"/>
          <ac:spMkLst>
            <pc:docMk/>
            <pc:sldMk cId="3390184885" sldId="463"/>
            <ac:spMk id="5" creationId="{8CB1E753-8E09-D95B-3226-E35157E88A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20/11/2023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3699882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20-11-2023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20-11-2023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20-11-2023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20-11-2023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20-11-2023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20-11-2023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20-11-2023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20-11-2023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20-11-2023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20-11-2023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20-11-2023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20-11-2023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20-11-2023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20-11-2023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20-11-2023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20-11-2023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20-11-2023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20-11-2023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20-11-2023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20-11-2023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20-11-2023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20-11-2023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20-11-2023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20-11-2023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45630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20-11-2023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20-11-2023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20-11-2023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20-11-2023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20-11-2023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20-11-2023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20-11-2023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youtu.be/W4UfuJPP1OQ" TargetMode="External"/><Relationship Id="rId4" Type="http://schemas.openxmlformats.org/officeDocument/2006/relationships/hyperlink" Target="https://www.platformduurzamehuisvesting.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www.klimaatakkoord.n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10">
            <a:extLst>
              <a:ext uri="{FF2B5EF4-FFF2-40B4-BE49-F238E27FC236}">
                <a16:creationId xmlns:a16="http://schemas.microsoft.com/office/drawing/2014/main" id="{B5FC2221-6673-460E-9932-4480AF37A8E7}"/>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10" name="Tijdelijke aanduiding voor voettekst 9">
            <a:extLst>
              <a:ext uri="{FF2B5EF4-FFF2-40B4-BE49-F238E27FC236}">
                <a16:creationId xmlns:a16="http://schemas.microsoft.com/office/drawing/2014/main" id="{E8004E6F-5AE4-469B-A1C6-E8A716547937}"/>
              </a:ext>
            </a:extLst>
          </p:cNvPr>
          <p:cNvSpPr>
            <a:spLocks noGrp="1"/>
          </p:cNvSpPr>
          <p:nvPr>
            <p:ph type="ftr" sz="quarter" idx="11"/>
          </p:nvPr>
        </p:nvSpPr>
        <p:spPr>
          <a:xfrm>
            <a:off x="1174750" y="6325170"/>
            <a:ext cx="4921250" cy="216000"/>
          </a:xfrm>
        </p:spPr>
        <p:txBody>
          <a:bodyPr/>
          <a:lstStyle/>
          <a:p>
            <a:r>
              <a:rPr lang="nl-NL" dirty="0"/>
              <a:t>Water &amp; Energie Mijn Onderneming </a:t>
            </a:r>
          </a:p>
        </p:txBody>
      </p:sp>
      <p:sp>
        <p:nvSpPr>
          <p:cNvPr id="8" name="Tijdelijke aanduiding voor datum 7">
            <a:extLst>
              <a:ext uri="{FF2B5EF4-FFF2-40B4-BE49-F238E27FC236}">
                <a16:creationId xmlns:a16="http://schemas.microsoft.com/office/drawing/2014/main" id="{BBD7C9EE-C66F-4B59-9527-5D3C27382E5E}"/>
              </a:ext>
            </a:extLst>
          </p:cNvPr>
          <p:cNvSpPr>
            <a:spLocks noGrp="1"/>
          </p:cNvSpPr>
          <p:nvPr>
            <p:ph type="dt" sz="half" idx="10"/>
          </p:nvPr>
        </p:nvSpPr>
        <p:spPr>
          <a:xfrm>
            <a:off x="371476" y="6325170"/>
            <a:ext cx="803274" cy="216000"/>
          </a:xfrm>
        </p:spPr>
        <p:txBody>
          <a:bodyPr/>
          <a:lstStyle/>
          <a:p>
            <a:r>
              <a:rPr lang="nl-NL" dirty="0"/>
              <a:t>23-11-2022</a:t>
            </a:r>
          </a:p>
        </p:txBody>
      </p:sp>
      <p:sp>
        <p:nvSpPr>
          <p:cNvPr id="2" name="Ondertitel 1">
            <a:extLst>
              <a:ext uri="{FF2B5EF4-FFF2-40B4-BE49-F238E27FC236}">
                <a16:creationId xmlns:a16="http://schemas.microsoft.com/office/drawing/2014/main" id="{9AB00E9D-FE5B-4000-93AD-A5933085A40A}"/>
              </a:ext>
            </a:extLst>
          </p:cNvPr>
          <p:cNvSpPr>
            <a:spLocks noGrp="1"/>
          </p:cNvSpPr>
          <p:nvPr>
            <p:ph type="subTitle" idx="1"/>
          </p:nvPr>
        </p:nvSpPr>
        <p:spPr>
          <a:xfrm>
            <a:off x="374650" y="5155915"/>
            <a:ext cx="7668000" cy="973424"/>
          </a:xfrm>
        </p:spPr>
        <p:txBody>
          <a:bodyPr/>
          <a:lstStyle/>
          <a:p>
            <a:r>
              <a:rPr lang="nl-NL" dirty="0"/>
              <a:t>IBS Mijn Onderneming</a:t>
            </a:r>
          </a:p>
          <a:p>
            <a:r>
              <a:rPr lang="nl-NL" dirty="0"/>
              <a:t>Les 1  Water en energie</a:t>
            </a:r>
          </a:p>
        </p:txBody>
      </p:sp>
      <p:sp>
        <p:nvSpPr>
          <p:cNvPr id="9" name="Titel 8">
            <a:extLst>
              <a:ext uri="{FF2B5EF4-FFF2-40B4-BE49-F238E27FC236}">
                <a16:creationId xmlns:a16="http://schemas.microsoft.com/office/drawing/2014/main" id="{3F2503CA-BD50-40D9-B48F-71457F24A0B4}"/>
              </a:ext>
            </a:extLst>
          </p:cNvPr>
          <p:cNvSpPr>
            <a:spLocks noGrp="1"/>
          </p:cNvSpPr>
          <p:nvPr>
            <p:ph type="ctrTitle"/>
          </p:nvPr>
        </p:nvSpPr>
        <p:spPr>
          <a:xfrm>
            <a:off x="371475" y="2824163"/>
            <a:ext cx="7668000" cy="2082553"/>
          </a:xfrm>
        </p:spPr>
        <p:txBody>
          <a:bodyPr/>
          <a:lstStyle/>
          <a:p>
            <a:pPr marL="0" indent="0">
              <a:buNone/>
            </a:pPr>
            <a:r>
              <a:rPr lang="nl-NL" sz="5400" dirty="0"/>
              <a:t>Gedragsverandering</a:t>
            </a:r>
          </a:p>
        </p:txBody>
      </p:sp>
    </p:spTree>
    <p:extLst>
      <p:ext uri="{BB962C8B-B14F-4D97-AF65-F5344CB8AC3E}">
        <p14:creationId xmlns:p14="http://schemas.microsoft.com/office/powerpoint/2010/main" val="387873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63328" y="296863"/>
            <a:ext cx="8916177" cy="1160403"/>
          </a:xfrm>
        </p:spPr>
        <p:txBody>
          <a:bodyPr/>
          <a:lstStyle/>
          <a:p>
            <a:r>
              <a:rPr lang="nl-NL" dirty="0"/>
              <a:t>Motiverende factoren (WILLEN)</a:t>
            </a:r>
          </a:p>
        </p:txBody>
      </p:sp>
      <p:sp>
        <p:nvSpPr>
          <p:cNvPr id="4" name="Tijdelijke aanduiding voor inhoud 3"/>
          <p:cNvSpPr>
            <a:spLocks noGrp="1"/>
          </p:cNvSpPr>
          <p:nvPr>
            <p:ph idx="1"/>
          </p:nvPr>
        </p:nvSpPr>
        <p:spPr>
          <a:xfrm>
            <a:off x="1622323" y="1709738"/>
            <a:ext cx="8972918" cy="4419599"/>
          </a:xfrm>
        </p:spPr>
        <p:txBody>
          <a:bodyPr/>
          <a:lstStyle/>
          <a:p>
            <a:pPr marL="0" indent="0">
              <a:buNone/>
            </a:pPr>
            <a:r>
              <a:rPr lang="nl-NL" sz="2400" b="1" dirty="0"/>
              <a:t>Kennis</a:t>
            </a:r>
            <a:endParaRPr lang="nl-NL" sz="2000" b="1" dirty="0"/>
          </a:p>
          <a:p>
            <a:r>
              <a:rPr lang="nl-NL" sz="2000" dirty="0"/>
              <a:t>Het kan zijn dat mensen niet bezig zijn met energiebesparend gedrag, omdat het ze ontbreekt aan kennis over de mogelijkheden. Of omdat ze niet over de juiste kennis beschikken. Door eenvoudige, korte boodschappen kunt u dergelijke misverstanden wegnemen.</a:t>
            </a:r>
          </a:p>
          <a:p>
            <a:endParaRPr lang="nl-NL" dirty="0"/>
          </a:p>
          <a:p>
            <a:endParaRPr lang="nl-NL" dirty="0"/>
          </a:p>
        </p:txBody>
      </p:sp>
    </p:spTree>
    <p:extLst>
      <p:ext uri="{BB962C8B-B14F-4D97-AF65-F5344CB8AC3E}">
        <p14:creationId xmlns:p14="http://schemas.microsoft.com/office/powerpoint/2010/main" val="179021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4550" y="296863"/>
            <a:ext cx="9104955" cy="1160403"/>
          </a:xfrm>
        </p:spPr>
        <p:txBody>
          <a:bodyPr/>
          <a:lstStyle/>
          <a:p>
            <a:r>
              <a:rPr lang="nl-NL" dirty="0"/>
              <a:t>Mythen en waarheden</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01" t="57164" r="65698" b="33443"/>
          <a:stretch/>
        </p:blipFill>
        <p:spPr bwMode="auto">
          <a:xfrm>
            <a:off x="4445000" y="2273300"/>
            <a:ext cx="4673600" cy="104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310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1670" y="296863"/>
            <a:ext cx="9287836" cy="1160403"/>
          </a:xfrm>
        </p:spPr>
        <p:txBody>
          <a:bodyPr/>
          <a:lstStyle/>
          <a:p>
            <a:r>
              <a:rPr lang="nl-NL" dirty="0"/>
              <a:t>Mythen en waarheden</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02" t="53299" r="64959" b="17407"/>
          <a:stretch/>
        </p:blipFill>
        <p:spPr bwMode="auto">
          <a:xfrm>
            <a:off x="3143672" y="1844824"/>
            <a:ext cx="6120680" cy="324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412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86348" y="296863"/>
            <a:ext cx="9093158" cy="1160403"/>
          </a:xfrm>
        </p:spPr>
        <p:txBody>
          <a:bodyPr/>
          <a:lstStyle/>
          <a:p>
            <a:r>
              <a:rPr lang="nl-NL" dirty="0"/>
              <a:t>Mythen en waarheden</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681" t="35171" r="36544" b="55716"/>
          <a:stretch/>
        </p:blipFill>
        <p:spPr bwMode="auto">
          <a:xfrm>
            <a:off x="4356100" y="2247900"/>
            <a:ext cx="4318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7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6562" y="296863"/>
            <a:ext cx="9222943" cy="1160403"/>
          </a:xfrm>
        </p:spPr>
        <p:txBody>
          <a:bodyPr/>
          <a:lstStyle/>
          <a:p>
            <a:r>
              <a:rPr lang="nl-NL" dirty="0"/>
              <a:t>Mythen en waarheden</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46" t="31555" r="32577" b="39379"/>
          <a:stretch/>
        </p:blipFill>
        <p:spPr bwMode="auto">
          <a:xfrm>
            <a:off x="3000598" y="1844824"/>
            <a:ext cx="6460021" cy="3240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054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1958" y="296863"/>
            <a:ext cx="9187547" cy="1160403"/>
          </a:xfrm>
        </p:spPr>
        <p:txBody>
          <a:bodyPr/>
          <a:lstStyle/>
          <a:p>
            <a:r>
              <a:rPr lang="nl-NL" dirty="0"/>
              <a:t>Motiverende factoren</a:t>
            </a:r>
          </a:p>
        </p:txBody>
      </p:sp>
      <p:sp>
        <p:nvSpPr>
          <p:cNvPr id="4" name="Tijdelijke aanduiding voor inhoud 3"/>
          <p:cNvSpPr>
            <a:spLocks noGrp="1"/>
          </p:cNvSpPr>
          <p:nvPr>
            <p:ph idx="1"/>
          </p:nvPr>
        </p:nvSpPr>
        <p:spPr>
          <a:xfrm>
            <a:off x="1368649" y="1709738"/>
            <a:ext cx="10451875" cy="4419599"/>
          </a:xfrm>
        </p:spPr>
        <p:txBody>
          <a:bodyPr/>
          <a:lstStyle/>
          <a:p>
            <a:pPr marL="0" indent="0">
              <a:buNone/>
            </a:pPr>
            <a:r>
              <a:rPr lang="nl-NL" sz="2400" b="1" dirty="0"/>
              <a:t>Attituden</a:t>
            </a:r>
          </a:p>
          <a:p>
            <a:r>
              <a:rPr lang="nl-NL" sz="2000" dirty="0"/>
              <a:t>Attituden zijn individuele afwegingen van voor- en nadelen, om een bepaald gedrag te vertonen. Uit onderzoek blijkt dat mensen meestal positief staan tegenover energiebesparing. </a:t>
            </a:r>
          </a:p>
          <a:p>
            <a:endParaRPr lang="nl-NL" sz="2000" dirty="0"/>
          </a:p>
          <a:p>
            <a:r>
              <a:rPr lang="nl-NL" sz="2000" b="1" dirty="0"/>
              <a:t>De juiste grondhouding is dus aanwezig.</a:t>
            </a:r>
          </a:p>
          <a:p>
            <a:endParaRPr lang="nl-NL" sz="2000" dirty="0"/>
          </a:p>
          <a:p>
            <a:r>
              <a:rPr lang="nl-NL" sz="2000" dirty="0"/>
              <a:t>Maar het is heel belangrijk uit te leggen </a:t>
            </a:r>
            <a:r>
              <a:rPr lang="nl-NL" sz="2000" dirty="0" err="1"/>
              <a:t>wáárom</a:t>
            </a:r>
            <a:r>
              <a:rPr lang="nl-NL" sz="2000" dirty="0"/>
              <a:t> mensen iets moeten doen of laten. Attituden kun je verder versterken, als eenmaal duidelijk is welke invloed de betrokkenen zelf kunnen hebben op het realiseren van milieudoelstellingen.</a:t>
            </a:r>
          </a:p>
          <a:p>
            <a:pPr marL="0" indent="0">
              <a:buNone/>
            </a:pPr>
            <a:endParaRPr lang="nl-NL" sz="2000" dirty="0"/>
          </a:p>
          <a:p>
            <a:endParaRPr lang="nl-NL" dirty="0"/>
          </a:p>
          <a:p>
            <a:endParaRPr lang="nl-NL" dirty="0"/>
          </a:p>
        </p:txBody>
      </p:sp>
    </p:spTree>
    <p:extLst>
      <p:ext uri="{BB962C8B-B14F-4D97-AF65-F5344CB8AC3E}">
        <p14:creationId xmlns:p14="http://schemas.microsoft.com/office/powerpoint/2010/main" val="4163501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2600" y="296863"/>
            <a:ext cx="9576905" cy="1160403"/>
          </a:xfrm>
        </p:spPr>
        <p:txBody>
          <a:bodyPr/>
          <a:lstStyle/>
          <a:p>
            <a:r>
              <a:rPr lang="nl-NL" dirty="0"/>
              <a:t>Motiverende factoren</a:t>
            </a:r>
          </a:p>
        </p:txBody>
      </p:sp>
      <p:sp>
        <p:nvSpPr>
          <p:cNvPr id="4" name="Tijdelijke aanduiding voor inhoud 3"/>
          <p:cNvSpPr>
            <a:spLocks noGrp="1"/>
          </p:cNvSpPr>
          <p:nvPr>
            <p:ph idx="1"/>
          </p:nvPr>
        </p:nvSpPr>
        <p:spPr>
          <a:xfrm>
            <a:off x="902601" y="1709738"/>
            <a:ext cx="10917924" cy="4419599"/>
          </a:xfrm>
        </p:spPr>
        <p:txBody>
          <a:bodyPr/>
          <a:lstStyle/>
          <a:p>
            <a:pPr marL="0" indent="0">
              <a:buNone/>
            </a:pPr>
            <a:r>
              <a:rPr lang="nl-NL" sz="2400" b="1" dirty="0"/>
              <a:t>Sociale invloed</a:t>
            </a:r>
          </a:p>
          <a:p>
            <a:r>
              <a:rPr lang="nl-NL" sz="2000" dirty="0"/>
              <a:t>Sociale invloed kan betrekking hebben op de inschatting van wat anderen in je directe omgeving (werkvloer) van je verwachten. Het kan ook slaan op wat je volgens anderen eigenlijk behoort te doen (sociale norm). Beide aspecten spelen mee bij het stimuleren van energiebesparend gedrag. </a:t>
            </a:r>
          </a:p>
          <a:p>
            <a:endParaRPr lang="nl-NL" sz="2000" dirty="0"/>
          </a:p>
          <a:p>
            <a:r>
              <a:rPr lang="nl-NL" sz="2000" b="1" dirty="0"/>
              <a:t>Attituden en sociale invloed versterken elkaar. </a:t>
            </a:r>
          </a:p>
          <a:p>
            <a:endParaRPr lang="nl-NL" dirty="0"/>
          </a:p>
          <a:p>
            <a:endParaRPr lang="nl-NL" dirty="0"/>
          </a:p>
        </p:txBody>
      </p:sp>
    </p:spTree>
    <p:extLst>
      <p:ext uri="{BB962C8B-B14F-4D97-AF65-F5344CB8AC3E}">
        <p14:creationId xmlns:p14="http://schemas.microsoft.com/office/powerpoint/2010/main" val="1427526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6274" y="296863"/>
            <a:ext cx="9323232" cy="1160403"/>
          </a:xfrm>
        </p:spPr>
        <p:txBody>
          <a:bodyPr/>
          <a:lstStyle/>
          <a:p>
            <a:r>
              <a:rPr lang="nl-NL" dirty="0"/>
              <a:t>Voorbeeld</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237" t="28078" r="32650" b="41540"/>
          <a:stretch/>
        </p:blipFill>
        <p:spPr bwMode="auto">
          <a:xfrm>
            <a:off x="3071665" y="1844824"/>
            <a:ext cx="6633377"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895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79870" y="296863"/>
            <a:ext cx="9299635" cy="1160403"/>
          </a:xfrm>
        </p:spPr>
        <p:txBody>
          <a:bodyPr/>
          <a:lstStyle/>
          <a:p>
            <a:r>
              <a:rPr lang="nl-NL" dirty="0"/>
              <a:t>Voorbeeld</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62" t="19001" r="56889" b="29697"/>
          <a:stretch/>
        </p:blipFill>
        <p:spPr bwMode="auto">
          <a:xfrm>
            <a:off x="3575720" y="1124745"/>
            <a:ext cx="5760640" cy="530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54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5770" y="296863"/>
            <a:ext cx="9293736" cy="1160403"/>
          </a:xfrm>
        </p:spPr>
        <p:txBody>
          <a:bodyPr/>
          <a:lstStyle/>
          <a:p>
            <a:r>
              <a:rPr lang="nl-NL" dirty="0"/>
              <a:t>In staat stellende factoren (KUNNEN)</a:t>
            </a:r>
          </a:p>
        </p:txBody>
      </p:sp>
      <p:sp>
        <p:nvSpPr>
          <p:cNvPr id="3" name="Tijdelijke aanduiding voor inhoud 2"/>
          <p:cNvSpPr>
            <a:spLocks noGrp="1"/>
          </p:cNvSpPr>
          <p:nvPr>
            <p:ph idx="1"/>
          </p:nvPr>
        </p:nvSpPr>
        <p:spPr>
          <a:xfrm>
            <a:off x="1232965" y="1844824"/>
            <a:ext cx="9130235" cy="4784576"/>
          </a:xfrm>
        </p:spPr>
        <p:txBody>
          <a:bodyPr/>
          <a:lstStyle/>
          <a:p>
            <a:pPr marL="0" indent="0">
              <a:buNone/>
            </a:pPr>
            <a:r>
              <a:rPr lang="nl-NL" sz="2000" dirty="0"/>
              <a:t>Bij in staat stellende factoren gaat het om randvoorwaarden die het mogelijk maken om het gewenste gedrag uit te voeren (bijvoorbeeld het organiseren van trainingen en cursussen), of die ongewenst gedrag juist onmogelijk maken (bijvoorbeeld door het stellen van regels of door technische voorzieningen)</a:t>
            </a:r>
          </a:p>
        </p:txBody>
      </p:sp>
    </p:spTree>
    <p:extLst>
      <p:ext uri="{BB962C8B-B14F-4D97-AF65-F5344CB8AC3E}">
        <p14:creationId xmlns:p14="http://schemas.microsoft.com/office/powerpoint/2010/main" val="47061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A93AD6-598F-407E-B4D1-0DFF9E8E2988}"/>
              </a:ext>
            </a:extLst>
          </p:cNvPr>
          <p:cNvSpPr>
            <a:spLocks noGrp="1"/>
          </p:cNvSpPr>
          <p:nvPr>
            <p:ph idx="1"/>
          </p:nvPr>
        </p:nvSpPr>
        <p:spPr>
          <a:xfrm>
            <a:off x="2866256" y="3040068"/>
            <a:ext cx="8382315" cy="1735133"/>
          </a:xfrm>
        </p:spPr>
        <p:txBody>
          <a:bodyPr>
            <a:normAutofit/>
          </a:bodyPr>
          <a:lstStyle/>
          <a:p>
            <a:pPr marL="0" indent="0">
              <a:buNone/>
            </a:pPr>
            <a:r>
              <a:rPr lang="nl-NL" sz="3200" b="1" dirty="0"/>
              <a:t>Wat zijn je verwachtingen en wensen?</a:t>
            </a:r>
          </a:p>
        </p:txBody>
      </p:sp>
    </p:spTree>
    <p:extLst>
      <p:ext uri="{BB962C8B-B14F-4D97-AF65-F5344CB8AC3E}">
        <p14:creationId xmlns:p14="http://schemas.microsoft.com/office/powerpoint/2010/main" val="4213487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1380" y="296863"/>
            <a:ext cx="9388125" cy="1160403"/>
          </a:xfrm>
        </p:spPr>
        <p:txBody>
          <a:bodyPr/>
          <a:lstStyle/>
          <a:p>
            <a:r>
              <a:rPr lang="nl-NL" dirty="0"/>
              <a:t>Versterkende factoren (VERSTERKEN)</a:t>
            </a:r>
          </a:p>
        </p:txBody>
      </p:sp>
      <p:sp>
        <p:nvSpPr>
          <p:cNvPr id="3" name="Tijdelijke aanduiding voor inhoud 2"/>
          <p:cNvSpPr>
            <a:spLocks noGrp="1"/>
          </p:cNvSpPr>
          <p:nvPr>
            <p:ph idx="1"/>
          </p:nvPr>
        </p:nvSpPr>
        <p:spPr>
          <a:xfrm>
            <a:off x="1032387" y="1844824"/>
            <a:ext cx="9330813" cy="4784576"/>
          </a:xfrm>
        </p:spPr>
        <p:txBody>
          <a:bodyPr/>
          <a:lstStyle/>
          <a:p>
            <a:pPr marL="0" indent="0">
              <a:buNone/>
            </a:pPr>
            <a:r>
              <a:rPr lang="nl-NL" sz="2000" dirty="0"/>
              <a:t>Versterkende factoren hebben betrekking op kenmerken in de omgeving die het gewenste gedrag bevorderen of bekrachtigen. Denk bijvoorbeeld aan het geven van ondersteuning door het management.</a:t>
            </a:r>
          </a:p>
        </p:txBody>
      </p:sp>
    </p:spTree>
    <p:extLst>
      <p:ext uri="{BB962C8B-B14F-4D97-AF65-F5344CB8AC3E}">
        <p14:creationId xmlns:p14="http://schemas.microsoft.com/office/powerpoint/2010/main" val="1395498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 van aanpak </a:t>
            </a:r>
            <a:r>
              <a:rPr lang="nl-NL" dirty="0" err="1"/>
              <a:t>gedragverandering</a:t>
            </a:r>
            <a:endParaRPr lang="nl-NL" dirty="0"/>
          </a:p>
        </p:txBody>
      </p:sp>
      <p:sp>
        <p:nvSpPr>
          <p:cNvPr id="3" name="Tijdelijke aanduiding voor inhoud 2"/>
          <p:cNvSpPr>
            <a:spLocks noGrp="1"/>
          </p:cNvSpPr>
          <p:nvPr>
            <p:ph idx="1"/>
          </p:nvPr>
        </p:nvSpPr>
        <p:spPr/>
        <p:txBody>
          <a:bodyPr/>
          <a:lstStyle/>
          <a:p>
            <a:endParaRPr lang="nl-NL"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82" t="21713" r="42739" b="36419"/>
          <a:stretch/>
        </p:blipFill>
        <p:spPr bwMode="auto">
          <a:xfrm>
            <a:off x="2495600" y="1628801"/>
            <a:ext cx="8026300" cy="395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362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3" name="Afbeelding 2"/>
          <p:cNvPicPr>
            <a:picLocks noChangeAspect="1"/>
          </p:cNvPicPr>
          <p:nvPr/>
        </p:nvPicPr>
        <p:blipFill rotWithShape="1">
          <a:blip r:embed="rId2"/>
          <a:srcRect l="26088" t="18455" r="23922" b="32724"/>
          <a:stretch/>
        </p:blipFill>
        <p:spPr>
          <a:xfrm>
            <a:off x="2959278" y="1262363"/>
            <a:ext cx="9232722" cy="5069426"/>
          </a:xfrm>
          <a:prstGeom prst="rect">
            <a:avLst/>
          </a:prstGeom>
        </p:spPr>
      </p:pic>
    </p:spTree>
    <p:extLst>
      <p:ext uri="{BB962C8B-B14F-4D97-AF65-F5344CB8AC3E}">
        <p14:creationId xmlns:p14="http://schemas.microsoft.com/office/powerpoint/2010/main" val="1431466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5400000">
            <a:off x="-995119" y="4353114"/>
            <a:ext cx="8860565" cy="648072"/>
          </a:xfrm>
        </p:spPr>
        <p:txBody>
          <a:bodyPr/>
          <a:lstStyle/>
          <a:p>
            <a:r>
              <a:rPr lang="nl-NL" dirty="0"/>
              <a:t>Instrumenten</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62" t="18882" r="41959" b="9556"/>
          <a:stretch/>
        </p:blipFill>
        <p:spPr bwMode="auto">
          <a:xfrm>
            <a:off x="3759200" y="-1"/>
            <a:ext cx="8432800" cy="7115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530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984AE-CD9D-4894-953D-79AA871F5C3D}"/>
              </a:ext>
            </a:extLst>
          </p:cNvPr>
          <p:cNvSpPr>
            <a:spLocks noGrp="1"/>
          </p:cNvSpPr>
          <p:nvPr>
            <p:ph type="title"/>
          </p:nvPr>
        </p:nvSpPr>
        <p:spPr>
          <a:xfrm>
            <a:off x="1168070" y="296863"/>
            <a:ext cx="9311435" cy="1160403"/>
          </a:xfrm>
        </p:spPr>
        <p:txBody>
          <a:bodyPr/>
          <a:lstStyle/>
          <a:p>
            <a:r>
              <a:rPr lang="nl-NL" dirty="0"/>
              <a:t>Opdracht</a:t>
            </a:r>
          </a:p>
        </p:txBody>
      </p:sp>
      <p:sp>
        <p:nvSpPr>
          <p:cNvPr id="3" name="Tijdelijke aanduiding voor inhoud 2">
            <a:extLst>
              <a:ext uri="{FF2B5EF4-FFF2-40B4-BE49-F238E27FC236}">
                <a16:creationId xmlns:a16="http://schemas.microsoft.com/office/drawing/2014/main" id="{88A914A7-C0EF-4CEC-A0C2-49464CCF5509}"/>
              </a:ext>
            </a:extLst>
          </p:cNvPr>
          <p:cNvSpPr>
            <a:spLocks noGrp="1"/>
          </p:cNvSpPr>
          <p:nvPr>
            <p:ph idx="1"/>
          </p:nvPr>
        </p:nvSpPr>
        <p:spPr>
          <a:xfrm>
            <a:off x="1168071" y="1709738"/>
            <a:ext cx="10652453" cy="4419599"/>
          </a:xfrm>
        </p:spPr>
        <p:txBody>
          <a:bodyPr/>
          <a:lstStyle/>
          <a:p>
            <a:pPr marL="0" indent="0">
              <a:buNone/>
            </a:pPr>
            <a:r>
              <a:rPr lang="nl-NL" dirty="0"/>
              <a:t>Bedenk per determinant één concrete maatregel per type instrument die kan worden ingezet om een bijdrage te leveren aan het realiseren van de klimaattafel (Elektriciteit /Gebouwde omgeving)</a:t>
            </a:r>
          </a:p>
          <a:p>
            <a:pPr marL="0" indent="0">
              <a:buNone/>
            </a:pPr>
            <a:r>
              <a:rPr lang="nl-NL" dirty="0"/>
              <a:t>(= 12 maatregelen)</a:t>
            </a:r>
          </a:p>
          <a:p>
            <a:pPr marL="0" indent="0">
              <a:buNone/>
            </a:pPr>
            <a:endParaRPr lang="nl-NL" dirty="0"/>
          </a:p>
        </p:txBody>
      </p:sp>
    </p:spTree>
    <p:extLst>
      <p:ext uri="{BB962C8B-B14F-4D97-AF65-F5344CB8AC3E}">
        <p14:creationId xmlns:p14="http://schemas.microsoft.com/office/powerpoint/2010/main" val="219307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530891-E9DF-49EA-A41F-FB5509180C46}"/>
              </a:ext>
            </a:extLst>
          </p:cNvPr>
          <p:cNvSpPr>
            <a:spLocks noGrp="1"/>
          </p:cNvSpPr>
          <p:nvPr>
            <p:ph type="title"/>
          </p:nvPr>
        </p:nvSpPr>
        <p:spPr/>
        <p:txBody>
          <a:bodyPr/>
          <a:lstStyle/>
          <a:p>
            <a:r>
              <a:rPr lang="nl-NL" dirty="0"/>
              <a:t>Aanleiding</a:t>
            </a:r>
          </a:p>
        </p:txBody>
      </p:sp>
      <p:pic>
        <p:nvPicPr>
          <p:cNvPr id="4" name="Tijdelijke aanduiding voor inhoud 3">
            <a:extLst>
              <a:ext uri="{FF2B5EF4-FFF2-40B4-BE49-F238E27FC236}">
                <a16:creationId xmlns:a16="http://schemas.microsoft.com/office/drawing/2014/main" id="{01261ED6-8F4C-4771-A304-01FE6392EB99}"/>
              </a:ext>
            </a:extLst>
          </p:cNvPr>
          <p:cNvPicPr>
            <a:picLocks noGrp="1" noChangeAspect="1"/>
          </p:cNvPicPr>
          <p:nvPr>
            <p:ph idx="1"/>
          </p:nvPr>
        </p:nvPicPr>
        <p:blipFill>
          <a:blip r:embed="rId2"/>
          <a:stretch>
            <a:fillRect/>
          </a:stretch>
        </p:blipFill>
        <p:spPr>
          <a:xfrm>
            <a:off x="6406243" y="656691"/>
            <a:ext cx="4914900" cy="2340429"/>
          </a:xfrm>
          <a:prstGeom prst="rect">
            <a:avLst/>
          </a:prstGeom>
        </p:spPr>
      </p:pic>
      <p:pic>
        <p:nvPicPr>
          <p:cNvPr id="7" name="Afbeelding 6">
            <a:extLst>
              <a:ext uri="{FF2B5EF4-FFF2-40B4-BE49-F238E27FC236}">
                <a16:creationId xmlns:a16="http://schemas.microsoft.com/office/drawing/2014/main" id="{CBC9046E-F2A7-4B9E-9426-BF9D9B129A1B}"/>
              </a:ext>
            </a:extLst>
          </p:cNvPr>
          <p:cNvPicPr>
            <a:picLocks noChangeAspect="1"/>
          </p:cNvPicPr>
          <p:nvPr/>
        </p:nvPicPr>
        <p:blipFill>
          <a:blip r:embed="rId3"/>
          <a:stretch>
            <a:fillRect/>
          </a:stretch>
        </p:blipFill>
        <p:spPr>
          <a:xfrm>
            <a:off x="1712494" y="1309523"/>
            <a:ext cx="3145823" cy="2634627"/>
          </a:xfrm>
          <a:prstGeom prst="rect">
            <a:avLst/>
          </a:prstGeom>
        </p:spPr>
      </p:pic>
      <p:sp>
        <p:nvSpPr>
          <p:cNvPr id="8" name="Rechthoek 7">
            <a:extLst>
              <a:ext uri="{FF2B5EF4-FFF2-40B4-BE49-F238E27FC236}">
                <a16:creationId xmlns:a16="http://schemas.microsoft.com/office/drawing/2014/main" id="{05C38F83-D078-4E16-B9DD-0F648225CF2D}"/>
              </a:ext>
            </a:extLst>
          </p:cNvPr>
          <p:cNvSpPr/>
          <p:nvPr/>
        </p:nvSpPr>
        <p:spPr>
          <a:xfrm>
            <a:off x="1785257" y="4113016"/>
            <a:ext cx="4573560" cy="646331"/>
          </a:xfrm>
          <a:prstGeom prst="rect">
            <a:avLst/>
          </a:prstGeom>
        </p:spPr>
        <p:txBody>
          <a:bodyPr wrap="none">
            <a:spAutoFit/>
          </a:bodyPr>
          <a:lstStyle/>
          <a:p>
            <a:r>
              <a:rPr lang="nl-NL" dirty="0">
                <a:hlinkClick r:id="rId4"/>
              </a:rPr>
              <a:t>https://www.platformduurzamehuisvesting.nl/</a:t>
            </a:r>
            <a:endParaRPr lang="nl-NL" dirty="0"/>
          </a:p>
          <a:p>
            <a:endParaRPr lang="nl-NL" dirty="0"/>
          </a:p>
        </p:txBody>
      </p:sp>
      <p:sp>
        <p:nvSpPr>
          <p:cNvPr id="3" name="Tekstvak 2">
            <a:extLst>
              <a:ext uri="{FF2B5EF4-FFF2-40B4-BE49-F238E27FC236}">
                <a16:creationId xmlns:a16="http://schemas.microsoft.com/office/drawing/2014/main" id="{8FF0DB8A-FAB7-C60F-0583-D068C60AE535}"/>
              </a:ext>
            </a:extLst>
          </p:cNvPr>
          <p:cNvSpPr txBox="1"/>
          <p:nvPr/>
        </p:nvSpPr>
        <p:spPr>
          <a:xfrm>
            <a:off x="1785257" y="4806616"/>
            <a:ext cx="7900164" cy="646331"/>
          </a:xfrm>
          <a:prstGeom prst="rect">
            <a:avLst/>
          </a:prstGeom>
          <a:noFill/>
        </p:spPr>
        <p:txBody>
          <a:bodyPr wrap="square" rtlCol="0">
            <a:spAutoFit/>
          </a:bodyPr>
          <a:lstStyle/>
          <a:p>
            <a:r>
              <a:rPr lang="nl-NL" dirty="0">
                <a:hlinkClick r:id="rId5"/>
              </a:rPr>
              <a:t>https://youtu.be/W4UfuJPP1OQ</a:t>
            </a:r>
            <a:endParaRPr lang="nl-NL" dirty="0"/>
          </a:p>
          <a:p>
            <a:endParaRPr lang="nl-NL" dirty="0"/>
          </a:p>
        </p:txBody>
      </p:sp>
    </p:spTree>
    <p:extLst>
      <p:ext uri="{BB962C8B-B14F-4D97-AF65-F5344CB8AC3E}">
        <p14:creationId xmlns:p14="http://schemas.microsoft.com/office/powerpoint/2010/main" val="198441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3D4A80E-324B-4AC3-B796-35CBAE14706D}"/>
              </a:ext>
            </a:extLst>
          </p:cNvPr>
          <p:cNvPicPr>
            <a:picLocks noChangeAspect="1"/>
          </p:cNvPicPr>
          <p:nvPr/>
        </p:nvPicPr>
        <p:blipFill>
          <a:blip r:embed="rId2"/>
          <a:stretch>
            <a:fillRect/>
          </a:stretch>
        </p:blipFill>
        <p:spPr>
          <a:xfrm>
            <a:off x="1018449" y="384217"/>
            <a:ext cx="8986283" cy="749873"/>
          </a:xfrm>
          <a:prstGeom prst="rect">
            <a:avLst/>
          </a:prstGeom>
        </p:spPr>
      </p:pic>
      <p:pic>
        <p:nvPicPr>
          <p:cNvPr id="6" name="Afbeelding 5">
            <a:extLst>
              <a:ext uri="{FF2B5EF4-FFF2-40B4-BE49-F238E27FC236}">
                <a16:creationId xmlns:a16="http://schemas.microsoft.com/office/drawing/2014/main" id="{E2837C14-25A9-4EFE-8911-916A5FC47ED9}"/>
              </a:ext>
            </a:extLst>
          </p:cNvPr>
          <p:cNvPicPr>
            <a:picLocks noChangeAspect="1"/>
          </p:cNvPicPr>
          <p:nvPr/>
        </p:nvPicPr>
        <p:blipFill rotWithShape="1">
          <a:blip r:embed="rId3"/>
          <a:srcRect l="1023" t="13316" r="12381" b="20730"/>
          <a:stretch/>
        </p:blipFill>
        <p:spPr>
          <a:xfrm>
            <a:off x="1232050" y="1480738"/>
            <a:ext cx="6768950" cy="2898487"/>
          </a:xfrm>
          <a:prstGeom prst="rect">
            <a:avLst/>
          </a:prstGeom>
        </p:spPr>
      </p:pic>
      <p:sp>
        <p:nvSpPr>
          <p:cNvPr id="2" name="Rechthoek 1">
            <a:extLst>
              <a:ext uri="{FF2B5EF4-FFF2-40B4-BE49-F238E27FC236}">
                <a16:creationId xmlns:a16="http://schemas.microsoft.com/office/drawing/2014/main" id="{F8386E94-75AF-4467-B4DC-CA22AC57B171}"/>
              </a:ext>
            </a:extLst>
          </p:cNvPr>
          <p:cNvSpPr/>
          <p:nvPr/>
        </p:nvSpPr>
        <p:spPr>
          <a:xfrm>
            <a:off x="3374586" y="5729514"/>
            <a:ext cx="2595647" cy="369332"/>
          </a:xfrm>
          <a:prstGeom prst="rect">
            <a:avLst/>
          </a:prstGeom>
        </p:spPr>
        <p:txBody>
          <a:bodyPr wrap="none">
            <a:spAutoFit/>
          </a:bodyPr>
          <a:lstStyle/>
          <a:p>
            <a:r>
              <a:rPr lang="nl-NL" dirty="0">
                <a:hlinkClick r:id="rId4"/>
              </a:rPr>
              <a:t>www.klimaatakkoord.nl</a:t>
            </a:r>
            <a:r>
              <a:rPr lang="nl-NL" dirty="0"/>
              <a:t> </a:t>
            </a:r>
          </a:p>
        </p:txBody>
      </p:sp>
      <p:sp>
        <p:nvSpPr>
          <p:cNvPr id="3" name="Tijdelijke aanduiding voor inhoud 2">
            <a:extLst>
              <a:ext uri="{FF2B5EF4-FFF2-40B4-BE49-F238E27FC236}">
                <a16:creationId xmlns:a16="http://schemas.microsoft.com/office/drawing/2014/main" id="{72E95136-D359-85E8-67D7-4814FF40D04D}"/>
              </a:ext>
            </a:extLst>
          </p:cNvPr>
          <p:cNvSpPr>
            <a:spLocks noGrp="1"/>
          </p:cNvSpPr>
          <p:nvPr>
            <p:ph idx="1"/>
          </p:nvPr>
        </p:nvSpPr>
        <p:spPr>
          <a:xfrm>
            <a:off x="1232050" y="4725873"/>
            <a:ext cx="10858931" cy="1160404"/>
          </a:xfrm>
        </p:spPr>
        <p:txBody>
          <a:bodyPr/>
          <a:lstStyle/>
          <a:p>
            <a:pPr marL="0" indent="0">
              <a:buNone/>
            </a:pPr>
            <a:r>
              <a:rPr lang="nl-NL" dirty="0"/>
              <a:t>Twee klimaattafels zijn het belangrijkst als het gaat om het verduurzamen van huisvesting:</a:t>
            </a:r>
          </a:p>
          <a:p>
            <a:r>
              <a:rPr lang="nl-NL" dirty="0"/>
              <a:t>Gebouwde omgeving</a:t>
            </a:r>
          </a:p>
          <a:p>
            <a:r>
              <a:rPr lang="nl-NL" dirty="0"/>
              <a:t>Elektriciteit</a:t>
            </a:r>
          </a:p>
        </p:txBody>
      </p:sp>
    </p:spTree>
    <p:extLst>
      <p:ext uri="{BB962C8B-B14F-4D97-AF65-F5344CB8AC3E}">
        <p14:creationId xmlns:p14="http://schemas.microsoft.com/office/powerpoint/2010/main" val="89058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4765331-B456-402A-8558-F4F042F3ACE7}"/>
              </a:ext>
            </a:extLst>
          </p:cNvPr>
          <p:cNvPicPr>
            <a:picLocks noChangeAspect="1"/>
          </p:cNvPicPr>
          <p:nvPr/>
        </p:nvPicPr>
        <p:blipFill>
          <a:blip r:embed="rId2"/>
          <a:stretch>
            <a:fillRect/>
          </a:stretch>
        </p:blipFill>
        <p:spPr>
          <a:xfrm>
            <a:off x="0" y="0"/>
            <a:ext cx="9693519" cy="6858000"/>
          </a:xfrm>
          <a:prstGeom prst="rect">
            <a:avLst/>
          </a:prstGeom>
        </p:spPr>
      </p:pic>
    </p:spTree>
    <p:extLst>
      <p:ext uri="{BB962C8B-B14F-4D97-AF65-F5344CB8AC3E}">
        <p14:creationId xmlns:p14="http://schemas.microsoft.com/office/powerpoint/2010/main" val="3927228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6A02F58-3645-4F93-AEED-13A24C7B0F62}"/>
              </a:ext>
            </a:extLst>
          </p:cNvPr>
          <p:cNvPicPr>
            <a:picLocks noChangeAspect="1"/>
          </p:cNvPicPr>
          <p:nvPr/>
        </p:nvPicPr>
        <p:blipFill>
          <a:blip r:embed="rId2"/>
          <a:stretch>
            <a:fillRect/>
          </a:stretch>
        </p:blipFill>
        <p:spPr>
          <a:xfrm>
            <a:off x="-347040" y="0"/>
            <a:ext cx="9692935" cy="6858000"/>
          </a:xfrm>
          <a:prstGeom prst="rect">
            <a:avLst/>
          </a:prstGeom>
        </p:spPr>
      </p:pic>
    </p:spTree>
    <p:extLst>
      <p:ext uri="{BB962C8B-B14F-4D97-AF65-F5344CB8AC3E}">
        <p14:creationId xmlns:p14="http://schemas.microsoft.com/office/powerpoint/2010/main" val="20995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FF748-295C-4F2D-9E3A-E8B18BF78603}"/>
              </a:ext>
            </a:extLst>
          </p:cNvPr>
          <p:cNvSpPr>
            <a:spLocks noGrp="1"/>
          </p:cNvSpPr>
          <p:nvPr>
            <p:ph type="title"/>
          </p:nvPr>
        </p:nvSpPr>
        <p:spPr/>
        <p:txBody>
          <a:bodyPr/>
          <a:lstStyle/>
          <a:p>
            <a:r>
              <a:rPr lang="nl-NL" dirty="0"/>
              <a:t>Aanpak: de basis </a:t>
            </a:r>
          </a:p>
        </p:txBody>
      </p:sp>
      <p:pic>
        <p:nvPicPr>
          <p:cNvPr id="4" name="Tijdelijke aanduiding voor inhoud 3">
            <a:extLst>
              <a:ext uri="{FF2B5EF4-FFF2-40B4-BE49-F238E27FC236}">
                <a16:creationId xmlns:a16="http://schemas.microsoft.com/office/drawing/2014/main" id="{85B515D6-AD80-4740-B5A1-F669C0FCEBA5}"/>
              </a:ext>
            </a:extLst>
          </p:cNvPr>
          <p:cNvPicPr>
            <a:picLocks noGrp="1" noChangeAspect="1"/>
          </p:cNvPicPr>
          <p:nvPr>
            <p:ph idx="1"/>
          </p:nvPr>
        </p:nvPicPr>
        <p:blipFill>
          <a:blip r:embed="rId2"/>
          <a:stretch>
            <a:fillRect/>
          </a:stretch>
        </p:blipFill>
        <p:spPr>
          <a:xfrm>
            <a:off x="4051471" y="827996"/>
            <a:ext cx="5500913" cy="5500913"/>
          </a:xfrm>
          <a:prstGeom prst="rect">
            <a:avLst/>
          </a:prstGeom>
        </p:spPr>
      </p:pic>
      <p:sp>
        <p:nvSpPr>
          <p:cNvPr id="5" name="Ovaal 4">
            <a:extLst>
              <a:ext uri="{FF2B5EF4-FFF2-40B4-BE49-F238E27FC236}">
                <a16:creationId xmlns:a16="http://schemas.microsoft.com/office/drawing/2014/main" id="{6C1403B6-3CB2-4C3A-8CC3-94AB7713287A}"/>
              </a:ext>
            </a:extLst>
          </p:cNvPr>
          <p:cNvSpPr/>
          <p:nvPr/>
        </p:nvSpPr>
        <p:spPr>
          <a:xfrm rot="17954759">
            <a:off x="3786021" y="2539999"/>
            <a:ext cx="4165600" cy="1553028"/>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247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Gedragsverandering</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82" t="21713" r="42739" b="36419"/>
          <a:stretch/>
        </p:blipFill>
        <p:spPr bwMode="auto">
          <a:xfrm>
            <a:off x="2495600" y="1628801"/>
            <a:ext cx="8026300" cy="395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95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456" y="1772816"/>
            <a:ext cx="650094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716222"/>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documentManagement>
</p:properties>
</file>

<file path=customXml/itemProps1.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2.xml><?xml version="1.0" encoding="utf-8"?>
<ds:datastoreItem xmlns:ds="http://schemas.openxmlformats.org/officeDocument/2006/customXml" ds:itemID="{3BF47F1E-FDC3-4605-920B-77E2C861C3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3B809E-9840-4F61-A777-0ECC9F692F13}">
  <ds:schemaRefs>
    <ds:schemaRef ds:uri="http://schemas.microsoft.com/office/2006/metadata/properties"/>
    <ds:schemaRef ds:uri="http://schemas.microsoft.com/office/infopath/2007/PartnerControls"/>
    <ds:schemaRef ds:uri="c6f82ce1-f6df-49a5-8b49-cf8409a27aa4"/>
    <ds:schemaRef ds:uri="2c4f0c93-2979-4f27-aab2-70de95932352"/>
    <ds:schemaRef ds:uri="c67c63a5-6c7f-42bb-9d17-0feff5816463"/>
    <ds:schemaRef ds:uri="c20cf8ba-b598-4d03-85bf-01d90a2844ae"/>
  </ds:schemaRefs>
</ds:datastoreItem>
</file>

<file path=docProps/app.xml><?xml version="1.0" encoding="utf-8"?>
<Properties xmlns="http://schemas.openxmlformats.org/officeDocument/2006/extended-properties" xmlns:vt="http://schemas.openxmlformats.org/officeDocument/2006/docPropsVTypes">
  <Template>Yuverta</Template>
  <TotalTime>305</TotalTime>
  <Words>395</Words>
  <Application>Microsoft Office PowerPoint</Application>
  <PresentationFormat>Breedbeeld</PresentationFormat>
  <Paragraphs>48</Paragraphs>
  <Slides>24</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Arial Black</vt:lpstr>
      <vt:lpstr>Calibri</vt:lpstr>
      <vt:lpstr>Yuverta</vt:lpstr>
      <vt:lpstr>Gedragsverandering</vt:lpstr>
      <vt:lpstr>PowerPoint-presentatie</vt:lpstr>
      <vt:lpstr>Aanleiding</vt:lpstr>
      <vt:lpstr>PowerPoint-presentatie</vt:lpstr>
      <vt:lpstr>PowerPoint-presentatie</vt:lpstr>
      <vt:lpstr>PowerPoint-presentatie</vt:lpstr>
      <vt:lpstr>Aanpak: de basis </vt:lpstr>
      <vt:lpstr>Gedragsverandering</vt:lpstr>
      <vt:lpstr>PowerPoint-presentatie</vt:lpstr>
      <vt:lpstr>Motiverende factoren (WILLEN)</vt:lpstr>
      <vt:lpstr>Mythen en waarheden</vt:lpstr>
      <vt:lpstr>Mythen en waarheden</vt:lpstr>
      <vt:lpstr>Mythen en waarheden</vt:lpstr>
      <vt:lpstr>Mythen en waarheden</vt:lpstr>
      <vt:lpstr>Motiverende factoren</vt:lpstr>
      <vt:lpstr>Motiverende factoren</vt:lpstr>
      <vt:lpstr>Voorbeeld</vt:lpstr>
      <vt:lpstr>Voorbeeld</vt:lpstr>
      <vt:lpstr>In staat stellende factoren (KUNNEN)</vt:lpstr>
      <vt:lpstr>Versterkende factoren (VERSTERKEN)</vt:lpstr>
      <vt:lpstr>Plan van aanpak gedragverandering</vt:lpstr>
      <vt:lpstr>PowerPoint-presentatie</vt:lpstr>
      <vt:lpstr>Instrumenten</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dc:description>Template by HQ Solutions</dc:description>
  <cp:lastModifiedBy>Stijn Weijermars</cp:lastModifiedBy>
  <cp:revision>31</cp:revision>
  <dcterms:created xsi:type="dcterms:W3CDTF">2021-03-01T11:59:21Z</dcterms:created>
  <dcterms:modified xsi:type="dcterms:W3CDTF">2023-11-20T13:37:55Z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